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1" r:id="rId2"/>
    <p:sldId id="262" r:id="rId3"/>
    <p:sldId id="263" r:id="rId4"/>
    <p:sldId id="258" r:id="rId5"/>
    <p:sldId id="268" r:id="rId6"/>
    <p:sldId id="269" r:id="rId7"/>
    <p:sldId id="256" r:id="rId8"/>
    <p:sldId id="264" r:id="rId9"/>
    <p:sldId id="257" r:id="rId10"/>
    <p:sldId id="265" r:id="rId11"/>
    <p:sldId id="266" r:id="rId12"/>
    <p:sldId id="267" r:id="rId13"/>
    <p:sldId id="260" r:id="rId14"/>
    <p:sldId id="259" r:id="rId15"/>
    <p:sldId id="270" r:id="rId1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7E9"/>
    <a:srgbClr val="FF81CA"/>
    <a:srgbClr val="FDCD36"/>
    <a:srgbClr val="FF8822"/>
    <a:srgbClr val="C5FAFF"/>
    <a:srgbClr val="FFDAEC"/>
    <a:srgbClr val="3B6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8"/>
    <p:restoredTop sz="94674"/>
  </p:normalViewPr>
  <p:slideViewPr>
    <p:cSldViewPr snapToGrid="0" snapToObjects="1" showGuides="1">
      <p:cViewPr varScale="1">
        <p:scale>
          <a:sx n="108" d="100"/>
          <a:sy n="108" d="100"/>
        </p:scale>
        <p:origin x="1096" y="200"/>
      </p:cViewPr>
      <p:guideLst>
        <p:guide orient="horz" pos="2381"/>
        <p:guide pos="34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F8CE-CB4E-504C-AD2E-9F309F84F90F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8EF22-066D-E549-9954-3502B95B03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70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62D7-E5A4-4E41-8233-681DF73231AB}" type="datetime6">
              <a:rPr lang="fr-FR" smtClean="0"/>
              <a:t>octobre 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57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8CE-14BD-D44B-ABFA-999A0B68DD12}" type="datetime6">
              <a:rPr lang="fr-FR" smtClean="0"/>
              <a:t>octobre 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1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1311-9206-C54E-971E-8FD480C8ABCD}" type="datetime6">
              <a:rPr lang="fr-FR" smtClean="0"/>
              <a:t>octobre 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68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523D-EFEF-6849-831B-EDAA7255602E}" type="datetime6">
              <a:rPr lang="fr-FR" smtClean="0"/>
              <a:t>octobre 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39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295-3E17-6A49-8E00-80E51BE8E7A4}" type="datetime6">
              <a:rPr lang="fr-FR" smtClean="0"/>
              <a:t>octobre 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65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5FF7-61FD-AB47-A32B-E0E370B68DCD}" type="datetime6">
              <a:rPr lang="fr-FR" smtClean="0"/>
              <a:t>octobre 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66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35E0-7F4C-FE4E-8E5B-3D4AED5B1FCA}" type="datetime6">
              <a:rPr lang="fr-FR" smtClean="0"/>
              <a:t>octobre 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6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4617-E729-0B4A-A026-B1096286E49F}" type="datetime6">
              <a:rPr lang="fr-FR" smtClean="0"/>
              <a:t>octobre 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3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83E1-C2AB-AD4C-B795-E756D6C92FBC}" type="datetime6">
              <a:rPr lang="fr-FR" smtClean="0"/>
              <a:t>octobre 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5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58B-CB0C-B043-881C-0F890C472B07}" type="datetime6">
              <a:rPr lang="fr-FR" smtClean="0"/>
              <a:t>octobre 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1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41E-F32B-A24A-8C99-F9D02B215249}" type="datetime6">
              <a:rPr lang="fr-FR" smtClean="0"/>
              <a:t>octobre 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89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6B82-3A7F-8D4E-92F5-B5E9AA030874}" type="datetime6">
              <a:rPr lang="fr-FR" smtClean="0"/>
              <a:t>octobre 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EC89-F3FA-5C42-B89E-23CA69BB9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9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quitaine@terredelien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ce.perron@symba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quitaine@terredelien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ce.perron@symba.f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quitaine@terredeliens.org" TargetMode="External"/><Relationship Id="rId4" Type="http://schemas.openxmlformats.org/officeDocument/2006/relationships/hyperlink" Target="mailto:alice.perron@symba.f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quitaine@terredelien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ce.perron@symba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quitaine@terredelien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ce.perron@symba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quitaine@terredelien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ce.perron@symba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quitaine@terredelien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ce.perron@symba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quitaine@terredeliens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ce.perron@symba.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373805E-5F8F-8E4E-B15D-72A464B4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1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A2E805C-F25F-F749-9B3E-68BEDA63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90" y="286178"/>
            <a:ext cx="5325502" cy="697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10088C9-DA39-8041-B0CE-66AEC732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21" y="1274526"/>
            <a:ext cx="3711572" cy="501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7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76198" y="2611700"/>
            <a:ext cx="2024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71231" y="114614"/>
            <a:ext cx="24729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DCD36"/>
                </a:solidFill>
              </a:rPr>
              <a:t>Le Ciel </a:t>
            </a:r>
            <a:r>
              <a:rPr lang="fr-FR" i="1" dirty="0">
                <a:solidFill>
                  <a:srgbClr val="FDCD36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langages, sciences</a:t>
            </a:r>
          </a:p>
          <a:p>
            <a:pPr algn="ctr"/>
            <a:r>
              <a:rPr lang="fr-FR" sz="3600" b="1" dirty="0">
                <a:solidFill>
                  <a:srgbClr val="FDCD36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8522860" y="2748790"/>
            <a:ext cx="2118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1088655" y="868667"/>
            <a:ext cx="3082576" cy="174303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44152" y="868667"/>
            <a:ext cx="2938133" cy="18801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2" y="1622719"/>
            <a:ext cx="10448" cy="437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1088655" y="4920024"/>
            <a:ext cx="2756490" cy="1832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101111" y="3765862"/>
            <a:ext cx="6421749" cy="447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72448"/>
            <a:ext cx="2591151" cy="18801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928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8AA4E8E-1845-D745-91B4-D9CF79BF517F}"/>
              </a:ext>
            </a:extLst>
          </p:cNvPr>
          <p:cNvCxnSpPr>
            <a:cxnSpLocks/>
            <a:stCxn id="30" idx="1"/>
            <a:endCxn id="19" idx="2"/>
          </p:cNvCxnSpPr>
          <p:nvPr/>
        </p:nvCxnSpPr>
        <p:spPr>
          <a:xfrm flipH="1" flipV="1">
            <a:off x="4109345" y="3106866"/>
            <a:ext cx="557927" cy="2818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3333847-434E-DD42-BA0A-6A16B0B1A487}"/>
              </a:ext>
            </a:extLst>
          </p:cNvPr>
          <p:cNvCxnSpPr>
            <a:cxnSpLocks/>
            <a:stCxn id="30" idx="5"/>
            <a:endCxn id="10" idx="0"/>
          </p:cNvCxnSpPr>
          <p:nvPr/>
        </p:nvCxnSpPr>
        <p:spPr>
          <a:xfrm>
            <a:off x="6148110" y="4112066"/>
            <a:ext cx="605667" cy="3307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02506" y="1457837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3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7256273" y="6577176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et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909080" y="66999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FF50EAF-EDF4-0948-B2B7-5D199FBAD2B2}"/>
              </a:ext>
            </a:extLst>
          </p:cNvPr>
          <p:cNvCxnSpPr>
            <a:cxnSpLocks/>
            <a:stCxn id="30" idx="3"/>
            <a:endCxn id="15" idx="0"/>
          </p:cNvCxnSpPr>
          <p:nvPr/>
        </p:nvCxnSpPr>
        <p:spPr>
          <a:xfrm flipH="1">
            <a:off x="4050512" y="4112066"/>
            <a:ext cx="616760" cy="3348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22741EA-8924-C745-A448-393E2123FF79}"/>
              </a:ext>
            </a:extLst>
          </p:cNvPr>
          <p:cNvSpPr/>
          <p:nvPr/>
        </p:nvSpPr>
        <p:spPr>
          <a:xfrm>
            <a:off x="5493777" y="4442788"/>
            <a:ext cx="2520000" cy="14773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1 - L’Histoire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peuples premiers, béguinages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enclosures, Commune, </a:t>
            </a:r>
            <a:r>
              <a:rPr lang="fr-FR" sz="1400" i="1" dirty="0" err="1">
                <a:solidFill>
                  <a:schemeClr val="bg1"/>
                </a:solidFill>
              </a:rPr>
              <a:t>isme</a:t>
            </a:r>
            <a:endParaRPr lang="fr-FR" sz="1400" i="1" dirty="0">
              <a:solidFill>
                <a:schemeClr val="bg1"/>
              </a:solidFill>
            </a:endParaRP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Communautés, éco-hameau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aireaux, quéreux, chemins… </a:t>
            </a:r>
          </a:p>
          <a:p>
            <a:pPr algn="ctr"/>
            <a:endParaRPr lang="fr-FR" sz="160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6598B4D-B5AA-EE49-B579-6450E88D83BB}"/>
              </a:ext>
            </a:extLst>
          </p:cNvPr>
          <p:cNvSpPr/>
          <p:nvPr/>
        </p:nvSpPr>
        <p:spPr>
          <a:xfrm>
            <a:off x="2790512" y="4446886"/>
            <a:ext cx="2520000" cy="14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 – Les Types de biens :   le test du partage</a:t>
            </a: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Pierre Calame</a:t>
            </a:r>
          </a:p>
          <a:p>
            <a:pPr algn="ctr"/>
            <a:r>
              <a:rPr lang="fr-FR" sz="1600" dirty="0"/>
              <a:t>La taille et l’échelle : </a:t>
            </a:r>
            <a:r>
              <a:rPr lang="fr-FR" sz="1600" dirty="0">
                <a:solidFill>
                  <a:srgbClr val="FFFF00"/>
                </a:solidFill>
              </a:rPr>
              <a:t>Olivier Rey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F16556D-6181-1848-9792-3615DF3587C2}"/>
              </a:ext>
            </a:extLst>
          </p:cNvPr>
          <p:cNvSpPr/>
          <p:nvPr/>
        </p:nvSpPr>
        <p:spPr>
          <a:xfrm>
            <a:off x="2921345" y="1630866"/>
            <a:ext cx="2376000" cy="1476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3 - La Gouvernance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600" dirty="0" err="1">
                <a:solidFill>
                  <a:srgbClr val="FFFF00"/>
                </a:solidFill>
              </a:rPr>
              <a:t>Elinor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Ostrom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Nobel 2009 – les 8 règles</a:t>
            </a: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Économie solidaire, ORE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1666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6454802" y="332695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A293F1-02D6-AD40-8430-A226694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01C-BA4B-FF4B-8955-4F5BAE7B78D2}" type="datetime6">
              <a:rPr lang="fr-FR" smtClean="0"/>
              <a:t>octobre 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52D2747-C88E-5041-A0E8-2717944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10</a:t>
            </a:fld>
            <a:endParaRPr lang="fr-FR"/>
          </a:p>
        </p:txBody>
      </p:sp>
      <p:sp>
        <p:nvSpPr>
          <p:cNvPr id="33" name="Bande perforée 32">
            <a:extLst>
              <a:ext uri="{FF2B5EF4-FFF2-40B4-BE49-F238E27FC236}">
                <a16:creationId xmlns:a16="http://schemas.microsoft.com/office/drawing/2014/main" id="{C49A57C7-E2AB-614C-B500-EDE70EE40B7D}"/>
              </a:ext>
            </a:extLst>
          </p:cNvPr>
          <p:cNvSpPr/>
          <p:nvPr/>
        </p:nvSpPr>
        <p:spPr>
          <a:xfrm>
            <a:off x="201419" y="5206964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4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76198" y="2611700"/>
            <a:ext cx="2024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71231" y="114614"/>
            <a:ext cx="24729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DCD36"/>
                </a:solidFill>
              </a:rPr>
              <a:t>Le Ciel </a:t>
            </a:r>
            <a:r>
              <a:rPr lang="fr-FR" i="1" dirty="0">
                <a:solidFill>
                  <a:srgbClr val="FDCD36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langages, sciences</a:t>
            </a:r>
          </a:p>
          <a:p>
            <a:pPr algn="ctr"/>
            <a:r>
              <a:rPr lang="fr-FR" sz="3600" b="1" dirty="0">
                <a:solidFill>
                  <a:srgbClr val="FDCD36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8520802" y="2718009"/>
            <a:ext cx="2118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1088655" y="868667"/>
            <a:ext cx="3082576" cy="174303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44152" y="868667"/>
            <a:ext cx="2936075" cy="184934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2" y="1622719"/>
            <a:ext cx="10448" cy="437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1088655" y="4920024"/>
            <a:ext cx="2756490" cy="1832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101111" y="3765862"/>
            <a:ext cx="6419691" cy="139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41667"/>
            <a:ext cx="2589093" cy="191090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928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8AA4E8E-1845-D745-91B4-D9CF79BF517F}"/>
              </a:ext>
            </a:extLst>
          </p:cNvPr>
          <p:cNvCxnSpPr>
            <a:cxnSpLocks/>
            <a:stCxn id="30" idx="1"/>
            <a:endCxn id="19" idx="2"/>
          </p:cNvCxnSpPr>
          <p:nvPr/>
        </p:nvCxnSpPr>
        <p:spPr>
          <a:xfrm flipH="1" flipV="1">
            <a:off x="4109345" y="3106866"/>
            <a:ext cx="557927" cy="2818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3333847-434E-DD42-BA0A-6A16B0B1A487}"/>
              </a:ext>
            </a:extLst>
          </p:cNvPr>
          <p:cNvCxnSpPr>
            <a:cxnSpLocks/>
            <a:stCxn id="30" idx="5"/>
            <a:endCxn id="10" idx="0"/>
          </p:cNvCxnSpPr>
          <p:nvPr/>
        </p:nvCxnSpPr>
        <p:spPr>
          <a:xfrm>
            <a:off x="6148110" y="4112066"/>
            <a:ext cx="605667" cy="3307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22718" y="1450006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3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7256273" y="6577176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926006" y="104577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D7B4997-4955-9F4C-972F-4C5CC1A945AC}"/>
              </a:ext>
            </a:extLst>
          </p:cNvPr>
          <p:cNvCxnSpPr>
            <a:cxnSpLocks/>
            <a:stCxn id="30" idx="7"/>
            <a:endCxn id="36" idx="2"/>
          </p:cNvCxnSpPr>
          <p:nvPr/>
        </p:nvCxnSpPr>
        <p:spPr>
          <a:xfrm flipV="1">
            <a:off x="6148110" y="3138396"/>
            <a:ext cx="646735" cy="250339"/>
          </a:xfrm>
          <a:prstGeom prst="straightConnector1">
            <a:avLst/>
          </a:prstGeom>
          <a:ln w="57150">
            <a:solidFill>
              <a:srgbClr val="FF88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FF50EAF-EDF4-0948-B2B7-5D199FBAD2B2}"/>
              </a:ext>
            </a:extLst>
          </p:cNvPr>
          <p:cNvCxnSpPr>
            <a:cxnSpLocks/>
            <a:stCxn id="30" idx="3"/>
            <a:endCxn id="15" idx="0"/>
          </p:cNvCxnSpPr>
          <p:nvPr/>
        </p:nvCxnSpPr>
        <p:spPr>
          <a:xfrm flipH="1">
            <a:off x="4050512" y="4112066"/>
            <a:ext cx="616760" cy="3348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22741EA-8924-C745-A448-393E2123FF79}"/>
              </a:ext>
            </a:extLst>
          </p:cNvPr>
          <p:cNvSpPr/>
          <p:nvPr/>
        </p:nvSpPr>
        <p:spPr>
          <a:xfrm>
            <a:off x="5493777" y="4442788"/>
            <a:ext cx="2520000" cy="14773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1 - L’Histoire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peuples premiers, béguinages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enclosures, Commune, </a:t>
            </a:r>
            <a:r>
              <a:rPr lang="fr-FR" sz="1400" i="1" dirty="0" err="1">
                <a:solidFill>
                  <a:schemeClr val="bg1"/>
                </a:solidFill>
              </a:rPr>
              <a:t>isme</a:t>
            </a:r>
            <a:endParaRPr lang="fr-FR" sz="1400" i="1" dirty="0">
              <a:solidFill>
                <a:schemeClr val="bg1"/>
              </a:solidFill>
            </a:endParaRP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Communautés, éco-hameau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aireaux, quéreux, chemins… </a:t>
            </a:r>
          </a:p>
          <a:p>
            <a:pPr algn="ctr"/>
            <a:endParaRPr lang="fr-FR" sz="160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6598B4D-B5AA-EE49-B579-6450E88D83BB}"/>
              </a:ext>
            </a:extLst>
          </p:cNvPr>
          <p:cNvSpPr/>
          <p:nvPr/>
        </p:nvSpPr>
        <p:spPr>
          <a:xfrm>
            <a:off x="2790512" y="4446886"/>
            <a:ext cx="2520000" cy="14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 – Les Types de biens :   le test du partage</a:t>
            </a: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Pierre Calame</a:t>
            </a:r>
          </a:p>
          <a:p>
            <a:pPr algn="ctr"/>
            <a:r>
              <a:rPr lang="fr-FR" sz="1600" dirty="0"/>
              <a:t>La taille et l’échelle : </a:t>
            </a:r>
            <a:r>
              <a:rPr lang="fr-FR" sz="1600" dirty="0">
                <a:solidFill>
                  <a:srgbClr val="FFFF00"/>
                </a:solidFill>
              </a:rPr>
              <a:t>Olivier Rey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F16556D-6181-1848-9792-3615DF3587C2}"/>
              </a:ext>
            </a:extLst>
          </p:cNvPr>
          <p:cNvSpPr/>
          <p:nvPr/>
        </p:nvSpPr>
        <p:spPr>
          <a:xfrm>
            <a:off x="2921345" y="1630866"/>
            <a:ext cx="2376000" cy="1476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3 - La Gouvernance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600" dirty="0" err="1">
                <a:solidFill>
                  <a:srgbClr val="FFFF00"/>
                </a:solidFill>
              </a:rPr>
              <a:t>Elinor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Ostrom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Nobel 2009 – les 8 règles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Économie solidaire, ORE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CDAAA2A7-4324-7448-9AB0-6E3D76DAAF68}"/>
              </a:ext>
            </a:extLst>
          </p:cNvPr>
          <p:cNvSpPr/>
          <p:nvPr/>
        </p:nvSpPr>
        <p:spPr>
          <a:xfrm>
            <a:off x="5528487" y="1662396"/>
            <a:ext cx="2532716" cy="1476000"/>
          </a:xfrm>
          <a:prstGeom prst="roundRect">
            <a:avLst/>
          </a:prstGeom>
          <a:solidFill>
            <a:srgbClr val="FF8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4 - Les Arts et les savoirs : </a:t>
            </a:r>
            <a:r>
              <a:rPr lang="fr-FR" sz="1600" i="1" dirty="0"/>
              <a:t>connaître,  s’exprimer, </a:t>
            </a:r>
          </a:p>
          <a:p>
            <a:pPr algn="ctr"/>
            <a:r>
              <a:rPr lang="fr-FR" sz="1600" i="1" dirty="0"/>
              <a:t>créer, critiquer, célébrer, partager, </a:t>
            </a:r>
            <a:r>
              <a:rPr lang="fr-FR" sz="1600" dirty="0"/>
              <a:t>Patrimoine mondial  UNESCO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1666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6454802" y="332695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A293F1-02D6-AD40-8430-A226694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01C-BA4B-FF4B-8955-4F5BAE7B78D2}" type="datetime6">
              <a:rPr lang="fr-FR" smtClean="0"/>
              <a:t>octobre 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52D2747-C88E-5041-A0E8-2717944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11</a:t>
            </a:fld>
            <a:endParaRPr lang="fr-FR"/>
          </a:p>
        </p:txBody>
      </p:sp>
      <p:sp>
        <p:nvSpPr>
          <p:cNvPr id="33" name="Bande perforée 32">
            <a:extLst>
              <a:ext uri="{FF2B5EF4-FFF2-40B4-BE49-F238E27FC236}">
                <a16:creationId xmlns:a16="http://schemas.microsoft.com/office/drawing/2014/main" id="{4ECD5B55-AA91-624D-84E1-9E1E31A87AA9}"/>
              </a:ext>
            </a:extLst>
          </p:cNvPr>
          <p:cNvSpPr/>
          <p:nvPr/>
        </p:nvSpPr>
        <p:spPr>
          <a:xfrm>
            <a:off x="201419" y="5206964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2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76198" y="2611700"/>
            <a:ext cx="2024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71231" y="114614"/>
            <a:ext cx="24729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DCD36"/>
                </a:solidFill>
              </a:rPr>
              <a:t>Le Ciel </a:t>
            </a:r>
            <a:r>
              <a:rPr lang="fr-FR" i="1" dirty="0">
                <a:solidFill>
                  <a:srgbClr val="FDCD36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langages, sciences</a:t>
            </a:r>
          </a:p>
          <a:p>
            <a:pPr algn="ctr"/>
            <a:r>
              <a:rPr lang="fr-FR" sz="3600" b="1" dirty="0">
                <a:solidFill>
                  <a:srgbClr val="FDCD36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8520802" y="2835431"/>
            <a:ext cx="2118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1088655" y="868667"/>
            <a:ext cx="3082576" cy="174303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44152" y="868667"/>
            <a:ext cx="2936075" cy="196676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2" y="1622719"/>
            <a:ext cx="10448" cy="437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1088655" y="4920024"/>
            <a:ext cx="2756490" cy="1832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101111" y="3765862"/>
            <a:ext cx="6419691" cy="1313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959089"/>
            <a:ext cx="2589093" cy="17934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928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8AA4E8E-1845-D745-91B4-D9CF79BF517F}"/>
              </a:ext>
            </a:extLst>
          </p:cNvPr>
          <p:cNvCxnSpPr>
            <a:cxnSpLocks/>
            <a:stCxn id="30" idx="1"/>
            <a:endCxn id="19" idx="2"/>
          </p:cNvCxnSpPr>
          <p:nvPr/>
        </p:nvCxnSpPr>
        <p:spPr>
          <a:xfrm flipH="1" flipV="1">
            <a:off x="4109345" y="3106866"/>
            <a:ext cx="557927" cy="2818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3333847-434E-DD42-BA0A-6A16B0B1A487}"/>
              </a:ext>
            </a:extLst>
          </p:cNvPr>
          <p:cNvCxnSpPr>
            <a:cxnSpLocks/>
            <a:stCxn id="30" idx="5"/>
            <a:endCxn id="10" idx="0"/>
          </p:cNvCxnSpPr>
          <p:nvPr/>
        </p:nvCxnSpPr>
        <p:spPr>
          <a:xfrm>
            <a:off x="6148110" y="4112066"/>
            <a:ext cx="605667" cy="3307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7256273" y="6577176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756245" y="129205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D7B4997-4955-9F4C-972F-4C5CC1A945AC}"/>
              </a:ext>
            </a:extLst>
          </p:cNvPr>
          <p:cNvCxnSpPr>
            <a:cxnSpLocks/>
            <a:stCxn id="30" idx="7"/>
            <a:endCxn id="36" idx="2"/>
          </p:cNvCxnSpPr>
          <p:nvPr/>
        </p:nvCxnSpPr>
        <p:spPr>
          <a:xfrm flipV="1">
            <a:off x="6148110" y="3086566"/>
            <a:ext cx="633566" cy="302169"/>
          </a:xfrm>
          <a:prstGeom prst="straightConnector1">
            <a:avLst/>
          </a:prstGeom>
          <a:ln w="57150">
            <a:solidFill>
              <a:srgbClr val="FF88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FF50EAF-EDF4-0948-B2B7-5D199FBAD2B2}"/>
              </a:ext>
            </a:extLst>
          </p:cNvPr>
          <p:cNvCxnSpPr>
            <a:cxnSpLocks/>
            <a:stCxn id="30" idx="3"/>
            <a:endCxn id="15" idx="0"/>
          </p:cNvCxnSpPr>
          <p:nvPr/>
        </p:nvCxnSpPr>
        <p:spPr>
          <a:xfrm flipH="1">
            <a:off x="4050512" y="4112066"/>
            <a:ext cx="616760" cy="3348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22741EA-8924-C745-A448-393E2123FF79}"/>
              </a:ext>
            </a:extLst>
          </p:cNvPr>
          <p:cNvSpPr/>
          <p:nvPr/>
        </p:nvSpPr>
        <p:spPr>
          <a:xfrm>
            <a:off x="5493777" y="4442788"/>
            <a:ext cx="2520000" cy="14773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1 - L’Histoire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peuples premiers, béguinages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enclosures, Commune, </a:t>
            </a:r>
            <a:r>
              <a:rPr lang="fr-FR" sz="1400" i="1" dirty="0" err="1">
                <a:solidFill>
                  <a:schemeClr val="bg1"/>
                </a:solidFill>
              </a:rPr>
              <a:t>isme</a:t>
            </a:r>
            <a:endParaRPr lang="fr-FR" sz="1400" i="1" dirty="0">
              <a:solidFill>
                <a:schemeClr val="bg1"/>
              </a:solidFill>
            </a:endParaRP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Communautés, éco-hameau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aireaux, quéreux, chemins… </a:t>
            </a:r>
          </a:p>
          <a:p>
            <a:pPr algn="ctr"/>
            <a:endParaRPr lang="fr-FR" sz="160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6598B4D-B5AA-EE49-B579-6450E88D83BB}"/>
              </a:ext>
            </a:extLst>
          </p:cNvPr>
          <p:cNvSpPr/>
          <p:nvPr/>
        </p:nvSpPr>
        <p:spPr>
          <a:xfrm>
            <a:off x="2790512" y="4446886"/>
            <a:ext cx="2520000" cy="14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 – Les Types de biens :   le test du partage</a:t>
            </a: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Pierre Calame</a:t>
            </a:r>
          </a:p>
          <a:p>
            <a:pPr algn="ctr"/>
            <a:r>
              <a:rPr lang="fr-FR" sz="1600" dirty="0"/>
              <a:t>La taille et l’échelle : </a:t>
            </a:r>
            <a:r>
              <a:rPr lang="fr-FR" sz="1600" dirty="0">
                <a:solidFill>
                  <a:srgbClr val="FFFF00"/>
                </a:solidFill>
              </a:rPr>
              <a:t>Olivier Rey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F16556D-6181-1848-9792-3615DF3587C2}"/>
              </a:ext>
            </a:extLst>
          </p:cNvPr>
          <p:cNvSpPr/>
          <p:nvPr/>
        </p:nvSpPr>
        <p:spPr>
          <a:xfrm>
            <a:off x="2921345" y="1630866"/>
            <a:ext cx="2376000" cy="1476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3 - La Gouvernance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600" dirty="0" err="1">
                <a:solidFill>
                  <a:srgbClr val="FFFF00"/>
                </a:solidFill>
              </a:rPr>
              <a:t>Elinor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Ostrom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Nobel 2009 – les 8 règles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Économie solidaire, ORE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CDAAA2A7-4324-7448-9AB0-6E3D76DAAF68}"/>
              </a:ext>
            </a:extLst>
          </p:cNvPr>
          <p:cNvSpPr/>
          <p:nvPr/>
        </p:nvSpPr>
        <p:spPr>
          <a:xfrm>
            <a:off x="5515318" y="1610566"/>
            <a:ext cx="2532716" cy="1476000"/>
          </a:xfrm>
          <a:prstGeom prst="roundRect">
            <a:avLst/>
          </a:prstGeom>
          <a:solidFill>
            <a:srgbClr val="FF8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4 - Les Arts et les savoirs : </a:t>
            </a:r>
            <a:r>
              <a:rPr lang="fr-FR" sz="1600" i="1" dirty="0"/>
              <a:t>connaître, </a:t>
            </a:r>
          </a:p>
          <a:p>
            <a:pPr algn="ctr"/>
            <a:r>
              <a:rPr lang="fr-FR" sz="1600" i="1" dirty="0"/>
              <a:t>s’exprimer, créer, critiquer</a:t>
            </a:r>
          </a:p>
          <a:p>
            <a:pPr algn="ctr"/>
            <a:r>
              <a:rPr lang="fr-FR" sz="1600" i="1" dirty="0"/>
              <a:t>célébrer, partager</a:t>
            </a:r>
          </a:p>
          <a:p>
            <a:pPr algn="ctr"/>
            <a:r>
              <a:rPr lang="fr-FR" sz="1600" dirty="0"/>
              <a:t>UNESCO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1666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6454802" y="332695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A293F1-02D6-AD40-8430-A226694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01C-BA4B-FF4B-8955-4F5BAE7B78D2}" type="datetime6">
              <a:rPr lang="fr-FR" smtClean="0"/>
              <a:t>octobre 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52D2747-C88E-5041-A0E8-2717944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12</a:t>
            </a:fld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BD326BD-AC76-7E47-8DED-60ED88E8923A}"/>
              </a:ext>
            </a:extLst>
          </p:cNvPr>
          <p:cNvSpPr txBox="1"/>
          <p:nvPr/>
        </p:nvSpPr>
        <p:spPr>
          <a:xfrm>
            <a:off x="2160096" y="1557761"/>
            <a:ext cx="6419691" cy="44319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0E17E9"/>
                </a:solidFill>
              </a:rPr>
              <a:t>Tous les patrimoines sont reliés et interdépendants ; comme dans une bande de Möbius, </a:t>
            </a:r>
          </a:p>
          <a:p>
            <a:pPr algn="ctr"/>
            <a:r>
              <a:rPr lang="fr-FR" sz="2000" b="1" dirty="0">
                <a:solidFill>
                  <a:srgbClr val="0E17E9"/>
                </a:solidFill>
              </a:rPr>
              <a:t>le dehors et le dedans en interactions.</a:t>
            </a:r>
          </a:p>
          <a:p>
            <a:pPr algn="ctr"/>
            <a:r>
              <a:rPr lang="fr-FR" sz="1200" b="1" dirty="0">
                <a:solidFill>
                  <a:srgbClr val="0E17E9"/>
                </a:solidFill>
              </a:rPr>
              <a:t>•</a:t>
            </a:r>
          </a:p>
          <a:p>
            <a:pPr algn="ctr"/>
            <a:r>
              <a:rPr lang="fr-FR" sz="2000" b="1" dirty="0"/>
              <a:t>La Coopération est pratiquée et nécessaire partout </a:t>
            </a:r>
            <a:r>
              <a:rPr lang="fr-FR" i="1" dirty="0"/>
              <a:t>(y compris dans le sous-sol pour les arbres notamment, mycorhizes…)</a:t>
            </a:r>
          </a:p>
          <a:p>
            <a:pPr algn="ctr"/>
            <a:r>
              <a:rPr lang="fr-FR" sz="2000" b="1" dirty="0"/>
              <a:t> Il nous faut réapprendre à </a:t>
            </a:r>
            <a:r>
              <a:rPr lang="fr-FR" sz="2000" b="1" dirty="0">
                <a:solidFill>
                  <a:srgbClr val="0E17E9"/>
                </a:solidFill>
              </a:rPr>
              <a:t>Composer </a:t>
            </a:r>
          </a:p>
          <a:p>
            <a:pPr algn="ctr"/>
            <a:r>
              <a:rPr lang="fr-FR" sz="2000" b="1" dirty="0"/>
              <a:t>Soit </a:t>
            </a:r>
            <a:r>
              <a:rPr lang="fr-FR" sz="2000" b="1" dirty="0">
                <a:solidFill>
                  <a:srgbClr val="0E17E9"/>
                </a:solidFill>
              </a:rPr>
              <a:t>coopérer</a:t>
            </a:r>
            <a:r>
              <a:rPr lang="fr-FR" sz="2000" b="1" dirty="0"/>
              <a:t> pour (</a:t>
            </a:r>
            <a:r>
              <a:rPr lang="fr-FR" sz="2000" b="1" dirty="0" err="1"/>
              <a:t>re</a:t>
            </a:r>
            <a:r>
              <a:rPr lang="fr-FR" sz="2000" b="1" dirty="0"/>
              <a:t>) créer et </a:t>
            </a:r>
            <a:r>
              <a:rPr lang="fr-FR" sz="2000" b="1" dirty="0">
                <a:solidFill>
                  <a:srgbClr val="0E17E9"/>
                </a:solidFill>
              </a:rPr>
              <a:t>négocier</a:t>
            </a:r>
          </a:p>
          <a:p>
            <a:pPr algn="ctr"/>
            <a:r>
              <a:rPr lang="fr-FR" sz="2000" b="1" dirty="0"/>
              <a:t>pour ne jamais se prendre pour le Tout du monde</a:t>
            </a:r>
          </a:p>
          <a:p>
            <a:pPr algn="ctr"/>
            <a:r>
              <a:rPr lang="fr-FR" sz="1200" b="1" dirty="0"/>
              <a:t>•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Un Mot dangereux : Territoire </a:t>
            </a:r>
            <a:r>
              <a:rPr lang="fr-FR" sz="2000" i="1" dirty="0">
                <a:solidFill>
                  <a:srgbClr val="FF0000"/>
                </a:solidFill>
              </a:rPr>
              <a:t>(issu de terreur),</a:t>
            </a:r>
          </a:p>
          <a:p>
            <a:pPr algn="ctr"/>
            <a:r>
              <a:rPr lang="fr-FR" sz="2000" i="1" dirty="0">
                <a:solidFill>
                  <a:srgbClr val="FF0000"/>
                </a:solidFill>
              </a:rPr>
              <a:t>à conjuguer avec </a:t>
            </a:r>
            <a:r>
              <a:rPr lang="fr-FR" sz="2000" b="1" dirty="0">
                <a:solidFill>
                  <a:srgbClr val="FF0000"/>
                </a:solidFill>
              </a:rPr>
              <a:t>terroir et terrain… et pays.</a:t>
            </a:r>
          </a:p>
          <a:p>
            <a:pPr algn="ctr"/>
            <a:r>
              <a:rPr lang="fr-FR" sz="1000" b="1" dirty="0">
                <a:solidFill>
                  <a:srgbClr val="FF0000"/>
                </a:solidFill>
              </a:rPr>
              <a:t>•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Ne laissons pas les mots </a:t>
            </a:r>
            <a:r>
              <a:rPr lang="fr-FR" sz="2000" i="1" dirty="0">
                <a:solidFill>
                  <a:srgbClr val="FF0000"/>
                </a:solidFill>
              </a:rPr>
              <a:t>biens, valeurs, patrimoines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au capitalisme.</a:t>
            </a:r>
          </a:p>
        </p:txBody>
      </p:sp>
      <p:sp>
        <p:nvSpPr>
          <p:cNvPr id="25" name="Bande perforée 24">
            <a:extLst>
              <a:ext uri="{FF2B5EF4-FFF2-40B4-BE49-F238E27FC236}">
                <a16:creationId xmlns:a16="http://schemas.microsoft.com/office/drawing/2014/main" id="{7EA5AC00-CD07-114C-95D3-C5AD9F8D64C7}"/>
              </a:ext>
            </a:extLst>
          </p:cNvPr>
          <p:cNvSpPr/>
          <p:nvPr/>
        </p:nvSpPr>
        <p:spPr>
          <a:xfrm>
            <a:off x="201419" y="5206964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38685" y="1530409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5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</p:spTree>
    <p:extLst>
      <p:ext uri="{BB962C8B-B14F-4D97-AF65-F5344CB8AC3E}">
        <p14:creationId xmlns:p14="http://schemas.microsoft.com/office/powerpoint/2010/main" val="50105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2260637" y="928260"/>
            <a:ext cx="1936626" cy="17399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18119" y="928260"/>
            <a:ext cx="2063103" cy="182018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1" y="1682312"/>
            <a:ext cx="10449" cy="412620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2260637" y="4976526"/>
            <a:ext cx="1584508" cy="15860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3273093" y="3810271"/>
            <a:ext cx="4348704" cy="120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72100"/>
            <a:ext cx="1690088" cy="16904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86227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2141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4738237" y="293802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A63FBD-BAD1-0D4F-A908-B2DD2895BE48}"/>
              </a:ext>
            </a:extLst>
          </p:cNvPr>
          <p:cNvSpPr txBox="1"/>
          <p:nvPr/>
        </p:nvSpPr>
        <p:spPr>
          <a:xfrm>
            <a:off x="267405" y="203466"/>
            <a:ext cx="31862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Premier essai de représentation</a:t>
            </a:r>
          </a:p>
          <a:p>
            <a:r>
              <a:rPr lang="fr-FR" dirty="0"/>
              <a:t>en diagramme d’Euler</a:t>
            </a:r>
          </a:p>
          <a:p>
            <a:r>
              <a:rPr lang="fr-FR" dirty="0"/>
              <a:t>pour lister les zones communes </a:t>
            </a:r>
          </a:p>
          <a:p>
            <a:r>
              <a:rPr lang="fr-FR" dirty="0"/>
              <a:t>à 1, 2, 3 ou 4 communs…</a:t>
            </a:r>
          </a:p>
          <a:p>
            <a:r>
              <a:rPr lang="fr-FR" dirty="0"/>
              <a:t>et leurs caractéristiques.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5466CDA-0D32-524C-ADE9-95481945A88B}"/>
              </a:ext>
            </a:extLst>
          </p:cNvPr>
          <p:cNvSpPr/>
          <p:nvPr/>
        </p:nvSpPr>
        <p:spPr>
          <a:xfrm>
            <a:off x="617517" y="2368637"/>
            <a:ext cx="6373617" cy="2892128"/>
          </a:xfrm>
          <a:prstGeom prst="ellipse">
            <a:avLst/>
          </a:prstGeom>
          <a:noFill/>
          <a:ln w="19050">
            <a:solidFill>
              <a:srgbClr val="0E1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08EE730-5465-E540-9211-9AF5F4C036F3}"/>
              </a:ext>
            </a:extLst>
          </p:cNvPr>
          <p:cNvSpPr/>
          <p:nvPr/>
        </p:nvSpPr>
        <p:spPr>
          <a:xfrm>
            <a:off x="3756825" y="2393696"/>
            <a:ext cx="6373617" cy="2892128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57BFC14-8E6D-DE46-8BF6-88CB19F64640}"/>
              </a:ext>
            </a:extLst>
          </p:cNvPr>
          <p:cNvSpPr/>
          <p:nvPr/>
        </p:nvSpPr>
        <p:spPr>
          <a:xfrm rot="5400000">
            <a:off x="2932612" y="1136345"/>
            <a:ext cx="4951064" cy="2892128"/>
          </a:xfrm>
          <a:prstGeom prst="ellipse">
            <a:avLst/>
          </a:prstGeom>
          <a:noFill/>
          <a:ln w="19050">
            <a:solidFill>
              <a:srgbClr val="FF81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2F7C240-D856-6249-BA89-0615686E74C2}"/>
              </a:ext>
            </a:extLst>
          </p:cNvPr>
          <p:cNvSpPr/>
          <p:nvPr/>
        </p:nvSpPr>
        <p:spPr>
          <a:xfrm rot="5400000">
            <a:off x="2936911" y="3555976"/>
            <a:ext cx="4916934" cy="2892128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1248180" y="2668202"/>
            <a:ext cx="2024913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97263" y="174207"/>
            <a:ext cx="2420856" cy="1508105"/>
          </a:xfrm>
          <a:prstGeom prst="rect">
            <a:avLst/>
          </a:prstGeom>
          <a:solidFill>
            <a:schemeClr val="bg1"/>
          </a:solidFill>
          <a:ln>
            <a:solidFill>
              <a:srgbClr val="FF81C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81CA"/>
                </a:solidFill>
              </a:rPr>
              <a:t>Le Ciel </a:t>
            </a:r>
            <a:r>
              <a:rPr lang="fr-FR" i="1" dirty="0">
                <a:solidFill>
                  <a:srgbClr val="FF81CA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F81CA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F81CA"/>
                </a:solidFill>
              </a:rPr>
              <a:t>les langages</a:t>
            </a:r>
          </a:p>
          <a:p>
            <a:pPr algn="ctr"/>
            <a:r>
              <a:rPr lang="fr-FR" sz="3600" b="1" dirty="0">
                <a:solidFill>
                  <a:srgbClr val="FF81CA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808519"/>
            <a:ext cx="3145989" cy="1508105"/>
          </a:xfrm>
          <a:prstGeom prst="rect">
            <a:avLst/>
          </a:prstGeom>
          <a:solidFill>
            <a:schemeClr val="bg1"/>
          </a:solidFill>
          <a:ln>
            <a:solidFill>
              <a:srgbClr val="FF882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7621797" y="2748442"/>
            <a:ext cx="2118849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70E3C93-F252-494C-91D1-25952A72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B14-AF68-E24F-B1AC-723EFF974382}" type="datetime6">
              <a:rPr lang="fr-FR" smtClean="0"/>
              <a:t>octobre 23</a:t>
            </a:fld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DCBB163-9D62-9B4E-A968-71AA49FD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1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angle 34">
            <a:extLst>
              <a:ext uri="{FF2B5EF4-FFF2-40B4-BE49-F238E27FC236}">
                <a16:creationId xmlns:a16="http://schemas.microsoft.com/office/drawing/2014/main" id="{44D03313-6EAF-2E46-8790-713056EDCB11}"/>
              </a:ext>
            </a:extLst>
          </p:cNvPr>
          <p:cNvSpPr/>
          <p:nvPr/>
        </p:nvSpPr>
        <p:spPr>
          <a:xfrm rot="5400000">
            <a:off x="926265" y="2337236"/>
            <a:ext cx="5569020" cy="2817205"/>
          </a:xfrm>
          <a:prstGeom prst="triangle">
            <a:avLst/>
          </a:prstGeom>
          <a:solidFill>
            <a:srgbClr val="C5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735B3B36-0965-BA45-8BBB-CAD1A85F2E18}"/>
              </a:ext>
            </a:extLst>
          </p:cNvPr>
          <p:cNvSpPr/>
          <p:nvPr/>
        </p:nvSpPr>
        <p:spPr>
          <a:xfrm rot="10800000">
            <a:off x="2520398" y="781916"/>
            <a:ext cx="5755277" cy="2817205"/>
          </a:xfrm>
          <a:prstGeom prst="triangle">
            <a:avLst/>
          </a:prstGeom>
          <a:solidFill>
            <a:srgbClr val="FFD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0E8126B7-E04C-2B4F-9742-3095E4BC7D06}"/>
              </a:ext>
            </a:extLst>
          </p:cNvPr>
          <p:cNvSpPr/>
          <p:nvPr/>
        </p:nvSpPr>
        <p:spPr>
          <a:xfrm rot="16200000">
            <a:off x="4225081" y="2337730"/>
            <a:ext cx="5755277" cy="2817205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E14D6121-53B3-8E47-993C-6DB29A8D68A5}"/>
              </a:ext>
            </a:extLst>
          </p:cNvPr>
          <p:cNvSpPr/>
          <p:nvPr/>
        </p:nvSpPr>
        <p:spPr>
          <a:xfrm>
            <a:off x="2623627" y="3860862"/>
            <a:ext cx="5569020" cy="281720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1248180" y="2608609"/>
            <a:ext cx="2024913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97263" y="114614"/>
            <a:ext cx="2420856" cy="1508105"/>
          </a:xfrm>
          <a:prstGeom prst="rect">
            <a:avLst/>
          </a:prstGeom>
          <a:solidFill>
            <a:schemeClr val="bg1"/>
          </a:solidFill>
          <a:ln>
            <a:solidFill>
              <a:srgbClr val="FF81C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81CA"/>
                </a:solidFill>
              </a:rPr>
              <a:t>Le Ciel </a:t>
            </a:r>
            <a:r>
              <a:rPr lang="fr-FR" i="1" dirty="0">
                <a:solidFill>
                  <a:srgbClr val="FF81CA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F81CA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F81CA"/>
                </a:solidFill>
              </a:rPr>
              <a:t>les langages</a:t>
            </a:r>
          </a:p>
          <a:p>
            <a:pPr algn="ctr"/>
            <a:r>
              <a:rPr lang="fr-FR" sz="3600" b="1" dirty="0">
                <a:solidFill>
                  <a:srgbClr val="FF81CA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solidFill>
            <a:schemeClr val="bg1"/>
          </a:solidFill>
          <a:ln>
            <a:solidFill>
              <a:srgbClr val="FF882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7583447" y="2733809"/>
            <a:ext cx="2118849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</a:t>
            </a:r>
            <a:r>
              <a:rPr lang="fr-FR" sz="1600" b="1" i="1" dirty="0" err="1">
                <a:solidFill>
                  <a:srgbClr val="00B050"/>
                </a:solidFill>
              </a:rPr>
              <a:t>Harrisson</a:t>
            </a:r>
            <a:endParaRPr lang="fr-FR" sz="1600" b="1" i="1" dirty="0">
              <a:solidFill>
                <a:srgbClr val="00B05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2260637" y="868667"/>
            <a:ext cx="1936626" cy="17399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18119" y="868667"/>
            <a:ext cx="2024753" cy="18651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1" y="1622719"/>
            <a:ext cx="10449" cy="43758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2260637" y="4916933"/>
            <a:ext cx="1584508" cy="183563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3273093" y="3762771"/>
            <a:ext cx="4310354" cy="328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57467"/>
            <a:ext cx="1651738" cy="18951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727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48629" y="4767961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3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866215" y="6619182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6694108" y="-28988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1666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4769947" y="284905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A63FBD-BAD1-0D4F-A908-B2DD2895BE48}"/>
              </a:ext>
            </a:extLst>
          </p:cNvPr>
          <p:cNvSpPr txBox="1"/>
          <p:nvPr/>
        </p:nvSpPr>
        <p:spPr>
          <a:xfrm>
            <a:off x="267405" y="155966"/>
            <a:ext cx="270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Second essai personnel - </a:t>
            </a:r>
          </a:p>
          <a:p>
            <a:r>
              <a:rPr lang="fr-FR" dirty="0"/>
              <a:t>coloriage respectant le PAS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4420FFC4-6851-214C-9079-B8CCC4B3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B4E-F82B-CD46-B34E-7A869374A5D5}" type="datetime6">
              <a:rPr lang="fr-FR" smtClean="0"/>
              <a:t>octobre 23</a:t>
            </a:fld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A4B288-D169-2E42-B95D-9FB22140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14</a:t>
            </a:fld>
            <a:endParaRPr lang="fr-FR"/>
          </a:p>
        </p:txBody>
      </p:sp>
      <p:sp>
        <p:nvSpPr>
          <p:cNvPr id="27" name="Bande perforée 26">
            <a:extLst>
              <a:ext uri="{FF2B5EF4-FFF2-40B4-BE49-F238E27FC236}">
                <a16:creationId xmlns:a16="http://schemas.microsoft.com/office/drawing/2014/main" id="{3A682F58-03EE-2D49-9C32-50A4537B891F}"/>
              </a:ext>
            </a:extLst>
          </p:cNvPr>
          <p:cNvSpPr/>
          <p:nvPr/>
        </p:nvSpPr>
        <p:spPr>
          <a:xfrm>
            <a:off x="198388" y="1417810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5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373805E-5F8F-8E4E-B15D-72A464B4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15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D99FBF-AD41-3F43-93D2-0923E8D295A4}"/>
              </a:ext>
            </a:extLst>
          </p:cNvPr>
          <p:cNvSpPr txBox="1"/>
          <p:nvPr/>
        </p:nvSpPr>
        <p:spPr>
          <a:xfrm>
            <a:off x="537882" y="511778"/>
            <a:ext cx="6732805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/>
              <a:t>Bravo pour cette belle journée,</a:t>
            </a:r>
          </a:p>
          <a:p>
            <a:r>
              <a:rPr lang="fr-FR" sz="2400" dirty="0"/>
              <a:t>et toutes les chouettes rencontres que je vous dois…</a:t>
            </a:r>
          </a:p>
          <a:p>
            <a:r>
              <a:rPr lang="fr-FR" sz="2400" dirty="0"/>
              <a:t>En attendant les photos souvenirs !</a:t>
            </a:r>
          </a:p>
          <a:p>
            <a:r>
              <a:rPr lang="fr-FR" sz="2400" dirty="0"/>
              <a:t>Amitiés,</a:t>
            </a:r>
          </a:p>
          <a:p>
            <a:r>
              <a:rPr lang="fr-FR" sz="2400" dirty="0"/>
              <a:t>Michel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A2E805C-F25F-F749-9B3E-68BEDA635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028" y="1481274"/>
            <a:ext cx="4220130" cy="552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60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ZoneTexte 96">
            <a:extLst>
              <a:ext uri="{FF2B5EF4-FFF2-40B4-BE49-F238E27FC236}">
                <a16:creationId xmlns:a16="http://schemas.microsoft.com/office/drawing/2014/main" id="{F5D29995-D15F-3343-B69C-D4A48B59F5A5}"/>
              </a:ext>
            </a:extLst>
          </p:cNvPr>
          <p:cNvSpPr txBox="1"/>
          <p:nvPr/>
        </p:nvSpPr>
        <p:spPr>
          <a:xfrm>
            <a:off x="869523" y="298199"/>
            <a:ext cx="909723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Causerie de Michel Adam : quelques éléments</a:t>
            </a:r>
          </a:p>
          <a:p>
            <a:pPr algn="ctr"/>
            <a:r>
              <a:rPr lang="fr-FR" dirty="0"/>
              <a:t>A - Le sens des mots  interpelle les 4 sens du mot de cette matinée : « les communs »  ; </a:t>
            </a:r>
          </a:p>
          <a:p>
            <a:pPr algn="ctr"/>
            <a:r>
              <a:rPr lang="fr-FR" dirty="0"/>
              <a:t>le principe d’anisotropie spatiale (PAS) nous aide à les représenter dans leurs </a:t>
            </a:r>
            <a:r>
              <a:rPr lang="fr-FR" dirty="0" err="1"/>
              <a:t>intererac</a:t>
            </a:r>
            <a:r>
              <a:rPr lang="fr-FR" b="1" dirty="0" err="1"/>
              <a:t>tions</a:t>
            </a:r>
            <a:r>
              <a:rPr lang="fr-FR" b="1" dirty="0"/>
              <a:t>.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E8A18096-33BD-CD4E-9E9B-7074BE17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1" y="7006700"/>
            <a:ext cx="2584335" cy="402483"/>
          </a:xfrm>
        </p:spPr>
        <p:txBody>
          <a:bodyPr/>
          <a:lstStyle/>
          <a:p>
            <a:r>
              <a:rPr lang="fr-FR" dirty="0"/>
              <a:t>14 </a:t>
            </a:r>
            <a:fld id="{DBF3E233-C268-D941-8702-96BCEE3DC056}" type="datetime6">
              <a:rPr lang="fr-FR" smtClean="0"/>
              <a:t>octobre 23</a:t>
            </a:fld>
            <a:r>
              <a:rPr lang="fr-FR" dirty="0"/>
              <a:t>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373805E-5F8F-8E4E-B15D-72A464B4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336219-757E-3341-9B72-6A409E86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56" y="1240900"/>
            <a:ext cx="80645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ZoneTexte 96">
            <a:extLst>
              <a:ext uri="{FF2B5EF4-FFF2-40B4-BE49-F238E27FC236}">
                <a16:creationId xmlns:a16="http://schemas.microsoft.com/office/drawing/2014/main" id="{F5D29995-D15F-3343-B69C-D4A48B59F5A5}"/>
              </a:ext>
            </a:extLst>
          </p:cNvPr>
          <p:cNvSpPr txBox="1"/>
          <p:nvPr/>
        </p:nvSpPr>
        <p:spPr>
          <a:xfrm>
            <a:off x="869523" y="298199"/>
            <a:ext cx="909723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Causerie de Michel Adam : quelques éléments</a:t>
            </a:r>
          </a:p>
          <a:p>
            <a:pPr algn="ctr"/>
            <a:r>
              <a:rPr lang="fr-FR" dirty="0"/>
              <a:t>A - Le sens des mots  interpelle les 4 sens du mot de cette matinée : « les communs »  ; </a:t>
            </a:r>
          </a:p>
          <a:p>
            <a:pPr algn="ctr"/>
            <a:r>
              <a:rPr lang="fr-FR" dirty="0"/>
              <a:t>le principe d’anisotropie spatiale (PAS) nous aide à les représenter dans leurs </a:t>
            </a:r>
            <a:r>
              <a:rPr lang="fr-FR" dirty="0" err="1"/>
              <a:t>intererac</a:t>
            </a:r>
            <a:r>
              <a:rPr lang="fr-FR" b="1" dirty="0" err="1"/>
              <a:t>tions</a:t>
            </a:r>
            <a:r>
              <a:rPr lang="fr-FR" b="1" dirty="0"/>
              <a:t>.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E8A18096-33BD-CD4E-9E9B-7074BE17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1" y="7006700"/>
            <a:ext cx="2584335" cy="402483"/>
          </a:xfrm>
        </p:spPr>
        <p:txBody>
          <a:bodyPr/>
          <a:lstStyle/>
          <a:p>
            <a:r>
              <a:rPr lang="fr-FR" dirty="0"/>
              <a:t>14 </a:t>
            </a:r>
            <a:fld id="{DBF3E233-C268-D941-8702-96BCEE3DC056}" type="datetime6">
              <a:rPr lang="fr-FR" smtClean="0"/>
              <a:t>octobre 23</a:t>
            </a:fld>
            <a:r>
              <a:rPr lang="fr-FR" dirty="0"/>
              <a:t>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373805E-5F8F-8E4E-B15D-72A464B4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6B5B6C-81B2-0D46-9861-945CC35886BE}"/>
              </a:ext>
            </a:extLst>
          </p:cNvPr>
          <p:cNvSpPr txBox="1"/>
          <p:nvPr/>
        </p:nvSpPr>
        <p:spPr>
          <a:xfrm>
            <a:off x="859521" y="1562828"/>
            <a:ext cx="9097230" cy="523220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B –  Un éclairage de Geneviève Azam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«  </a:t>
            </a:r>
            <a:r>
              <a:rPr lang="fr-FR" sz="2000" dirty="0">
                <a:solidFill>
                  <a:srgbClr val="FFFF00"/>
                </a:solidFill>
              </a:rPr>
              <a:t>Les communs naturels </a:t>
            </a:r>
            <a:r>
              <a:rPr lang="fr-FR" sz="2000" dirty="0">
                <a:solidFill>
                  <a:schemeClr val="bg1"/>
                </a:solidFill>
              </a:rPr>
              <a:t>(eau, terre, air, sous-sol, semences, </a:t>
            </a:r>
            <a:r>
              <a:rPr lang="fr-FR" sz="2000" dirty="0">
                <a:solidFill>
                  <a:srgbClr val="FFFF00"/>
                </a:solidFill>
              </a:rPr>
              <a:t>biodiversité</a:t>
            </a:r>
            <a:r>
              <a:rPr lang="fr-FR" sz="2000" dirty="0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sont singuliers car ils n’ont </a:t>
            </a:r>
            <a:r>
              <a:rPr lang="fr-FR" sz="2000" b="1" dirty="0">
                <a:solidFill>
                  <a:srgbClr val="FFFF00"/>
                </a:solidFill>
              </a:rPr>
              <a:t>pas été produits par l’activité humaine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et qu’ils sont des biens essentiels à la vie.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Ce ne sont pas des « ressources » au sens économique du terme,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mais </a:t>
            </a:r>
            <a:r>
              <a:rPr lang="fr-FR" sz="2000" b="1" dirty="0">
                <a:solidFill>
                  <a:srgbClr val="FFFF00"/>
                </a:solidFill>
              </a:rPr>
              <a:t>des matrices premières</a:t>
            </a:r>
            <a:r>
              <a:rPr lang="fr-FR" sz="20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La défense de </a:t>
            </a:r>
            <a:r>
              <a:rPr lang="fr-FR" sz="2000" b="1" dirty="0">
                <a:solidFill>
                  <a:schemeClr val="bg1"/>
                </a:solidFill>
              </a:rPr>
              <a:t>ces biens communs</a:t>
            </a:r>
            <a:r>
              <a:rPr lang="fr-FR" sz="2000" dirty="0">
                <a:solidFill>
                  <a:schemeClr val="bg1"/>
                </a:solidFill>
              </a:rPr>
              <a:t>, leur réappropriation, et aussi leur reconstruction ne se situent pas seulement sur le plan de la justice </a:t>
            </a:r>
            <a:r>
              <a:rPr lang="fr-FR" sz="2000" dirty="0" err="1">
                <a:solidFill>
                  <a:schemeClr val="bg1"/>
                </a:solidFill>
              </a:rPr>
              <a:t>redistributive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elle sont une réponse à la force destructrice du système capitaliste."</a:t>
            </a:r>
          </a:p>
          <a:p>
            <a:pPr algn="ctr">
              <a:spcBef>
                <a:spcPts val="1200"/>
              </a:spcBef>
            </a:pPr>
            <a:r>
              <a:rPr lang="fr-FR" sz="2000" dirty="0">
                <a:solidFill>
                  <a:schemeClr val="bg1"/>
                </a:solidFill>
              </a:rPr>
              <a:t>OUI à cette vision FORTE mais partielle, oublieuse des arts notamment,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et il y a </a:t>
            </a:r>
            <a:r>
              <a:rPr lang="fr-FR" sz="2000" dirty="0">
                <a:solidFill>
                  <a:srgbClr val="FFFF00"/>
                </a:solidFill>
              </a:rPr>
              <a:t>danger d’utilitarisme </a:t>
            </a:r>
            <a:r>
              <a:rPr lang="fr-FR" sz="2000" dirty="0">
                <a:solidFill>
                  <a:schemeClr val="bg1"/>
                </a:solidFill>
              </a:rPr>
              <a:t>qui fait la force du capitalisme.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 Karl </a:t>
            </a:r>
            <a:r>
              <a:rPr lang="fr-FR" sz="2000" dirty="0" err="1">
                <a:solidFill>
                  <a:schemeClr val="bg1"/>
                </a:solidFill>
              </a:rPr>
              <a:t>Polyani</a:t>
            </a:r>
            <a:r>
              <a:rPr lang="fr-FR" sz="2000" dirty="0">
                <a:solidFill>
                  <a:schemeClr val="bg1"/>
                </a:solidFill>
              </a:rPr>
              <a:t> dès 1944 nous rappelle qu’il y a au moins </a:t>
            </a:r>
            <a:r>
              <a:rPr lang="fr-FR" sz="2000" dirty="0">
                <a:solidFill>
                  <a:srgbClr val="FFFF00"/>
                </a:solidFill>
              </a:rPr>
              <a:t>trois types d’économie </a:t>
            </a:r>
            <a:r>
              <a:rPr lang="fr-FR" sz="20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Celle du </a:t>
            </a:r>
            <a:r>
              <a:rPr lang="fr-FR" sz="2000" dirty="0">
                <a:solidFill>
                  <a:srgbClr val="FFFF00"/>
                </a:solidFill>
              </a:rPr>
              <a:t>don</a:t>
            </a:r>
            <a:r>
              <a:rPr lang="fr-FR" sz="2000" dirty="0">
                <a:solidFill>
                  <a:schemeClr val="bg1"/>
                </a:solidFill>
              </a:rPr>
              <a:t> encore largement existante, celle de la </a:t>
            </a:r>
            <a:r>
              <a:rPr lang="fr-FR" sz="2000" dirty="0">
                <a:solidFill>
                  <a:srgbClr val="FFFF00"/>
                </a:solidFill>
              </a:rPr>
              <a:t>réciprocité</a:t>
            </a:r>
            <a:r>
              <a:rPr lang="fr-FR" sz="2000" dirty="0">
                <a:solidFill>
                  <a:schemeClr val="bg1"/>
                </a:solidFill>
              </a:rPr>
              <a:t> et celle du </a:t>
            </a:r>
            <a:r>
              <a:rPr lang="fr-FR" sz="2000" dirty="0">
                <a:solidFill>
                  <a:srgbClr val="FFFF00"/>
                </a:solidFill>
              </a:rPr>
              <a:t>marché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7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41C00-2652-1142-ACD6-89CCAC75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12" y="1541593"/>
            <a:ext cx="9221689" cy="927552"/>
          </a:xfrm>
        </p:spPr>
        <p:txBody>
          <a:bodyPr/>
          <a:lstStyle/>
          <a:p>
            <a:pPr algn="ctr"/>
            <a:r>
              <a:rPr lang="fr-FR" dirty="0"/>
              <a:t>            Petite bibliographie	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36B9C-86B2-3746-8AAE-AF2AB940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93" y="2519913"/>
            <a:ext cx="9221689" cy="4888606"/>
          </a:xfrm>
        </p:spPr>
        <p:txBody>
          <a:bodyPr>
            <a:normAutofit fontScale="77500" lnSpcReduction="20000"/>
          </a:bodyPr>
          <a:lstStyle/>
          <a:p>
            <a:r>
              <a:rPr lang="fr-FR" sz="2400" dirty="0"/>
              <a:t>Michel Adam, </a:t>
            </a:r>
            <a:r>
              <a:rPr lang="fr-FR" sz="2400" i="1" dirty="0"/>
              <a:t>Composer avec la Nature – renaturation et géocitoyenneté, préface de Hugues Sibille, </a:t>
            </a:r>
            <a:r>
              <a:rPr lang="fr-FR" sz="2400" dirty="0"/>
              <a:t>L’Harmattan, 2018</a:t>
            </a:r>
          </a:p>
          <a:p>
            <a:r>
              <a:rPr lang="fr-FR" sz="2400" dirty="0"/>
              <a:t>Glenn Albrecht, </a:t>
            </a:r>
            <a:r>
              <a:rPr lang="fr-FR" sz="2400" i="1" dirty="0"/>
              <a:t>Les émotions de la Terre, éditions </a:t>
            </a:r>
            <a:r>
              <a:rPr lang="fr-FR" sz="2400" dirty="0"/>
              <a:t>LLL, 2020</a:t>
            </a:r>
          </a:p>
          <a:p>
            <a:r>
              <a:rPr lang="fr-FR" sz="2400" dirty="0"/>
              <a:t>Pierre Calame, </a:t>
            </a:r>
            <a:r>
              <a:rPr lang="fr-FR" sz="2400" i="1" dirty="0"/>
              <a:t>Essai sur l'</a:t>
            </a:r>
            <a:r>
              <a:rPr lang="fr-FR" sz="2400" i="1" dirty="0" err="1"/>
              <a:t>Œconomie</a:t>
            </a:r>
            <a:r>
              <a:rPr lang="fr-FR" sz="2400" dirty="0"/>
              <a:t>, Paris, Éditions Charles Léopold Mayer, 2009, 608 p. </a:t>
            </a:r>
            <a:r>
              <a:rPr lang="fr-FR" sz="2100" i="1" dirty="0"/>
              <a:t>(avec le test du partage pour distinguer 4 types de biens)</a:t>
            </a:r>
          </a:p>
          <a:p>
            <a:r>
              <a:rPr lang="fr-FR" sz="2400" dirty="0"/>
              <a:t>Robert Harrison (</a:t>
            </a:r>
            <a:r>
              <a:rPr lang="fr-FR" sz="1800" i="1" dirty="0"/>
              <a:t>et non James Scott</a:t>
            </a:r>
            <a:r>
              <a:rPr lang="fr-FR" sz="2400" dirty="0"/>
              <a:t>) , </a:t>
            </a:r>
            <a:r>
              <a:rPr lang="fr-FR" sz="2400" i="1" dirty="0"/>
              <a:t>Forêt, essai sur l’imaginaire occidental, </a:t>
            </a:r>
            <a:r>
              <a:rPr lang="fr-FR" sz="2400" dirty="0"/>
              <a:t>Flammarion, 1992  </a:t>
            </a:r>
            <a:r>
              <a:rPr lang="fr-FR" sz="2100" i="1" dirty="0"/>
              <a:t>(sur l’origine commune de locus, logos et légume)</a:t>
            </a:r>
            <a:endParaRPr lang="fr-FR" sz="2100" dirty="0"/>
          </a:p>
          <a:p>
            <a:r>
              <a:rPr lang="fr-FR" sz="2400" dirty="0" err="1"/>
              <a:t>Elinor</a:t>
            </a:r>
            <a:r>
              <a:rPr lang="fr-FR" sz="2400" dirty="0"/>
              <a:t> </a:t>
            </a:r>
            <a:r>
              <a:rPr lang="fr-FR" sz="2400" dirty="0" err="1"/>
              <a:t>Ostrom</a:t>
            </a:r>
            <a:r>
              <a:rPr lang="fr-FR" sz="2400" dirty="0"/>
              <a:t>, </a:t>
            </a:r>
            <a:r>
              <a:rPr lang="fr-FR" sz="2400" i="1" dirty="0"/>
              <a:t>Gouvernance des biens communs, pour une nouvelle approche des ressources naturelles</a:t>
            </a:r>
            <a:r>
              <a:rPr lang="fr-FR" sz="2400" dirty="0"/>
              <a:t>, De Boeck, 2010, p. 114 </a:t>
            </a:r>
          </a:p>
          <a:p>
            <a:r>
              <a:rPr lang="fr-FR" sz="2400" dirty="0"/>
              <a:t>Olivier Rey, </a:t>
            </a:r>
            <a:r>
              <a:rPr lang="fr-FR" sz="2400" i="1" dirty="0"/>
              <a:t>Une question de taille, </a:t>
            </a:r>
            <a:r>
              <a:rPr lang="fr-FR" sz="2400" dirty="0"/>
              <a:t>Stock, 2014</a:t>
            </a:r>
          </a:p>
          <a:p>
            <a:r>
              <a:rPr lang="fr-FR" sz="2400" dirty="0"/>
              <a:t>Sarah Vanuxem, </a:t>
            </a:r>
            <a:r>
              <a:rPr lang="fr-FR" sz="2400" i="1" dirty="0"/>
              <a:t>La propriété de la Terre, </a:t>
            </a:r>
            <a:r>
              <a:rPr lang="fr-FR" sz="2400" dirty="0"/>
              <a:t>préface de Philippe </a:t>
            </a:r>
            <a:r>
              <a:rPr lang="fr-FR" sz="2400" dirty="0" err="1"/>
              <a:t>Descola</a:t>
            </a:r>
            <a:r>
              <a:rPr lang="fr-FR" sz="2400" dirty="0"/>
              <a:t>, Wildproject, 2018</a:t>
            </a:r>
          </a:p>
          <a:p>
            <a:pPr marL="0" indent="0" algn="ctr">
              <a:buNone/>
            </a:pPr>
            <a:r>
              <a:rPr lang="fr-FR" sz="1800" dirty="0"/>
              <a:t>-* * *</a:t>
            </a:r>
          </a:p>
          <a:p>
            <a:r>
              <a:rPr lang="fr-FR" sz="2400" dirty="0"/>
              <a:t>Guillaume </a:t>
            </a:r>
            <a:r>
              <a:rPr lang="fr-FR" sz="2400" dirty="0" err="1"/>
              <a:t>Faburel</a:t>
            </a:r>
            <a:r>
              <a:rPr lang="fr-FR" sz="2400" dirty="0"/>
              <a:t>, </a:t>
            </a:r>
            <a:r>
              <a:rPr lang="fr-FR" sz="2400" i="1" dirty="0"/>
              <a:t>pour en finir avec les grandes villes : manifeste pour une société écologique post-urbaine</a:t>
            </a:r>
            <a:r>
              <a:rPr lang="fr-FR" sz="2400" dirty="0"/>
              <a:t>, Le passage clandestin, 2020</a:t>
            </a:r>
          </a:p>
          <a:p>
            <a:r>
              <a:rPr lang="fr-FR" altLang="fr-FR" sz="2400" dirty="0">
                <a:solidFill>
                  <a:srgbClr val="000000"/>
                </a:solidFill>
              </a:rPr>
              <a:t>Karl </a:t>
            </a:r>
            <a:r>
              <a:rPr lang="fr-FR" altLang="fr-FR" sz="2400" dirty="0" err="1">
                <a:solidFill>
                  <a:srgbClr val="000000"/>
                </a:solidFill>
              </a:rPr>
              <a:t>Polyani</a:t>
            </a:r>
            <a:r>
              <a:rPr lang="fr-FR" altLang="fr-FR" sz="2400" dirty="0">
                <a:solidFill>
                  <a:srgbClr val="000000"/>
                </a:solidFill>
              </a:rPr>
              <a:t>, La grande transformation, Gallimard, 2002 (1944), </a:t>
            </a:r>
            <a:r>
              <a:rPr lang="fr-FR" altLang="fr-FR" sz="2100" i="1" dirty="0">
                <a:solidFill>
                  <a:srgbClr val="000000"/>
                </a:solidFill>
              </a:rPr>
              <a:t>(les types d’économie : le don, la réciprocité, le marché)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CC3B01-577A-4749-99A2-5B30A822249E}"/>
              </a:ext>
            </a:extLst>
          </p:cNvPr>
          <p:cNvSpPr txBox="1"/>
          <p:nvPr/>
        </p:nvSpPr>
        <p:spPr>
          <a:xfrm>
            <a:off x="1163630" y="290496"/>
            <a:ext cx="8534068" cy="1200329"/>
          </a:xfrm>
          <a:prstGeom prst="rect">
            <a:avLst/>
          </a:prstGeom>
          <a:solidFill>
            <a:srgbClr val="C5FA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J’ai manqué de temps pour dire tout ce que j’avais trouvé dans les 4 stands si riches, mais </a:t>
            </a:r>
          </a:p>
          <a:p>
            <a:pPr algn="ctr"/>
            <a:r>
              <a:rPr lang="fr-FR" i="1" dirty="0"/>
              <a:t>j’ai ajouté quelques uns de leurs mots dans le schéma. Et que d’échanges passionnants. </a:t>
            </a:r>
          </a:p>
          <a:p>
            <a:pPr algn="ctr"/>
            <a:r>
              <a:rPr lang="fr-FR" i="1" dirty="0"/>
              <a:t>Une découverte, ce samedi 14 octobre 2023 à Ecoyeux près de l’ancien cimetière : </a:t>
            </a:r>
          </a:p>
          <a:p>
            <a:pPr algn="ctr"/>
            <a:r>
              <a:rPr lang="fr-FR" i="1" dirty="0"/>
              <a:t>un fusain bonnet de prêtre avait des fruits… et des fleurs !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E4FB3-667F-CA44-988E-1D23D370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E167-7F24-5346-82C0-E3257A2E9FD9}" type="datetime6">
              <a:rPr lang="fr-FR" smtClean="0"/>
              <a:t>octobre 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ED5F24-4303-494A-BEEE-E966E47B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82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76198" y="2611700"/>
            <a:ext cx="2024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71231" y="114614"/>
            <a:ext cx="24729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DCD36"/>
                </a:solidFill>
              </a:rPr>
              <a:t>Le Ciel </a:t>
            </a:r>
            <a:r>
              <a:rPr lang="fr-FR" i="1" dirty="0">
                <a:solidFill>
                  <a:srgbClr val="FDCD36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langages, sciences</a:t>
            </a:r>
          </a:p>
          <a:p>
            <a:pPr algn="ctr"/>
            <a:r>
              <a:rPr lang="fr-FR" sz="3600" b="1" dirty="0">
                <a:solidFill>
                  <a:srgbClr val="FDCD36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8520802" y="2704033"/>
            <a:ext cx="2118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1088655" y="868667"/>
            <a:ext cx="3082576" cy="174303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44152" y="868667"/>
            <a:ext cx="2936075" cy="183536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2" y="1622719"/>
            <a:ext cx="10448" cy="437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1088655" y="4920024"/>
            <a:ext cx="2756490" cy="1832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2101111" y="3765862"/>
            <a:ext cx="641969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27691"/>
            <a:ext cx="2589093" cy="192488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928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24593" y="1549324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3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7288400" y="6537630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et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983647" y="27686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A293F1-02D6-AD40-8430-A226694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01C-BA4B-FF4B-8955-4F5BAE7B78D2}" type="datetime6">
              <a:rPr lang="fr-FR" smtClean="0"/>
              <a:t>octobre 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52D2747-C88E-5041-A0E8-2717944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5</a:t>
            </a:fld>
            <a:endParaRPr lang="fr-FR"/>
          </a:p>
        </p:txBody>
      </p:sp>
      <p:sp>
        <p:nvSpPr>
          <p:cNvPr id="33" name="Bande perforée 32">
            <a:extLst>
              <a:ext uri="{FF2B5EF4-FFF2-40B4-BE49-F238E27FC236}">
                <a16:creationId xmlns:a16="http://schemas.microsoft.com/office/drawing/2014/main" id="{7B32870E-FB2E-A74C-A589-CC00599E97F3}"/>
              </a:ext>
            </a:extLst>
          </p:cNvPr>
          <p:cNvSpPr/>
          <p:nvPr/>
        </p:nvSpPr>
        <p:spPr>
          <a:xfrm>
            <a:off x="204828" y="5047614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4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76198" y="2611700"/>
            <a:ext cx="2024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71231" y="114614"/>
            <a:ext cx="24729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DCD36"/>
                </a:solidFill>
              </a:rPr>
              <a:t>Le Ciel </a:t>
            </a:r>
            <a:r>
              <a:rPr lang="fr-FR" i="1" dirty="0">
                <a:solidFill>
                  <a:srgbClr val="FDCD36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langages, sciences</a:t>
            </a:r>
          </a:p>
          <a:p>
            <a:pPr algn="ctr"/>
            <a:r>
              <a:rPr lang="fr-FR" sz="3600" b="1" dirty="0">
                <a:solidFill>
                  <a:srgbClr val="FDCD36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8520802" y="2704033"/>
            <a:ext cx="2118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1088655" y="868667"/>
            <a:ext cx="3082576" cy="174303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44152" y="868667"/>
            <a:ext cx="2936075" cy="183536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2" y="1622719"/>
            <a:ext cx="10448" cy="437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1088655" y="4920024"/>
            <a:ext cx="2756490" cy="1832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2101111" y="3765862"/>
            <a:ext cx="641969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27691"/>
            <a:ext cx="2589093" cy="192488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928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24593" y="1549324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3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7288400" y="6537630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et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983647" y="27686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1666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6454802" y="332695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A293F1-02D6-AD40-8430-A226694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01C-BA4B-FF4B-8955-4F5BAE7B78D2}" type="datetime6">
              <a:rPr lang="fr-FR" smtClean="0"/>
              <a:t>octobre 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52D2747-C88E-5041-A0E8-2717944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6</a:t>
            </a:fld>
            <a:endParaRPr lang="fr-FR"/>
          </a:p>
        </p:txBody>
      </p:sp>
      <p:sp>
        <p:nvSpPr>
          <p:cNvPr id="33" name="Bande perforée 32">
            <a:extLst>
              <a:ext uri="{FF2B5EF4-FFF2-40B4-BE49-F238E27FC236}">
                <a16:creationId xmlns:a16="http://schemas.microsoft.com/office/drawing/2014/main" id="{7B32870E-FB2E-A74C-A589-CC00599E97F3}"/>
              </a:ext>
            </a:extLst>
          </p:cNvPr>
          <p:cNvSpPr/>
          <p:nvPr/>
        </p:nvSpPr>
        <p:spPr>
          <a:xfrm>
            <a:off x="204828" y="5047614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76198" y="2611700"/>
            <a:ext cx="2024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71231" y="114614"/>
            <a:ext cx="24729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DCD36"/>
                </a:solidFill>
              </a:rPr>
              <a:t>Le Ciel </a:t>
            </a:r>
            <a:r>
              <a:rPr lang="fr-FR" i="1" dirty="0">
                <a:solidFill>
                  <a:srgbClr val="FDCD36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langages, sciences</a:t>
            </a:r>
          </a:p>
          <a:p>
            <a:pPr algn="ctr"/>
            <a:r>
              <a:rPr lang="fr-FR" sz="3600" b="1" dirty="0">
                <a:solidFill>
                  <a:srgbClr val="FDCD36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8520802" y="2704033"/>
            <a:ext cx="2118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1088655" y="868667"/>
            <a:ext cx="3082576" cy="174303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44152" y="868667"/>
            <a:ext cx="2936075" cy="183536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2" y="1622719"/>
            <a:ext cx="10448" cy="437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1088655" y="4920024"/>
            <a:ext cx="2756490" cy="1832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2101111" y="3765862"/>
            <a:ext cx="641969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27691"/>
            <a:ext cx="2589093" cy="192488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928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3333847-434E-DD42-BA0A-6A16B0B1A487}"/>
              </a:ext>
            </a:extLst>
          </p:cNvPr>
          <p:cNvCxnSpPr>
            <a:cxnSpLocks/>
            <a:stCxn id="30" idx="5"/>
            <a:endCxn id="10" idx="0"/>
          </p:cNvCxnSpPr>
          <p:nvPr/>
        </p:nvCxnSpPr>
        <p:spPr>
          <a:xfrm>
            <a:off x="6148110" y="4112066"/>
            <a:ext cx="605667" cy="3307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24593" y="1549324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3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7288400" y="6537630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et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983647" y="27686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22741EA-8924-C745-A448-393E2123FF79}"/>
              </a:ext>
            </a:extLst>
          </p:cNvPr>
          <p:cNvSpPr/>
          <p:nvPr/>
        </p:nvSpPr>
        <p:spPr>
          <a:xfrm>
            <a:off x="5493777" y="4442788"/>
            <a:ext cx="2520000" cy="14773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1 - L’Histoire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peuples premiers, béguinages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enclosures, Commune, </a:t>
            </a:r>
            <a:r>
              <a:rPr lang="fr-FR" sz="1400" i="1" dirty="0" err="1">
                <a:solidFill>
                  <a:schemeClr val="bg1"/>
                </a:solidFill>
              </a:rPr>
              <a:t>isme</a:t>
            </a:r>
            <a:endParaRPr lang="fr-FR" sz="1400" i="1" dirty="0">
              <a:solidFill>
                <a:schemeClr val="bg1"/>
              </a:solidFill>
            </a:endParaRP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Communautés, éco-hameau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aireaux, quéreux, chemins… </a:t>
            </a:r>
          </a:p>
          <a:p>
            <a:pPr algn="ctr"/>
            <a:endParaRPr lang="fr-FR" sz="16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1666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6454802" y="332695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A293F1-02D6-AD40-8430-A226694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01C-BA4B-FF4B-8955-4F5BAE7B78D2}" type="datetime6">
              <a:rPr lang="fr-FR" smtClean="0"/>
              <a:t>octobre 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52D2747-C88E-5041-A0E8-2717944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7</a:t>
            </a:fld>
            <a:endParaRPr lang="fr-FR"/>
          </a:p>
        </p:txBody>
      </p:sp>
      <p:sp>
        <p:nvSpPr>
          <p:cNvPr id="33" name="Bande perforée 32">
            <a:extLst>
              <a:ext uri="{FF2B5EF4-FFF2-40B4-BE49-F238E27FC236}">
                <a16:creationId xmlns:a16="http://schemas.microsoft.com/office/drawing/2014/main" id="{7B32870E-FB2E-A74C-A589-CC00599E97F3}"/>
              </a:ext>
            </a:extLst>
          </p:cNvPr>
          <p:cNvSpPr/>
          <p:nvPr/>
        </p:nvSpPr>
        <p:spPr>
          <a:xfrm>
            <a:off x="204828" y="5047614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2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4D4B25-4BAA-034C-B64D-B7CFB6257272}"/>
              </a:ext>
            </a:extLst>
          </p:cNvPr>
          <p:cNvSpPr txBox="1"/>
          <p:nvPr/>
        </p:nvSpPr>
        <p:spPr>
          <a:xfrm>
            <a:off x="76198" y="2611700"/>
            <a:ext cx="2024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sources, glaciers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rivières, mers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puits artésien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2 -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nappes phréatiques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cycles de l’eau</a:t>
            </a:r>
          </a:p>
          <a:p>
            <a:pPr algn="ctr"/>
            <a:r>
              <a:rPr lang="fr-FR" i="1" dirty="0">
                <a:solidFill>
                  <a:srgbClr val="0070C0"/>
                </a:solidFill>
              </a:rPr>
              <a:t>naissance de la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A14D7-2713-CB40-97E2-A77A1425D6C9}"/>
              </a:ext>
            </a:extLst>
          </p:cNvPr>
          <p:cNvSpPr txBox="1"/>
          <p:nvPr/>
        </p:nvSpPr>
        <p:spPr>
          <a:xfrm>
            <a:off x="4171231" y="114614"/>
            <a:ext cx="24729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DCD36"/>
                </a:solidFill>
              </a:rPr>
              <a:t>Le Ciel </a:t>
            </a:r>
            <a:r>
              <a:rPr lang="fr-FR" i="1" dirty="0">
                <a:solidFill>
                  <a:srgbClr val="FDCD36"/>
                </a:solidFill>
              </a:rPr>
              <a:t>– milieu aérobie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respiration animale</a:t>
            </a:r>
          </a:p>
          <a:p>
            <a:pPr algn="ctr"/>
            <a:r>
              <a:rPr lang="fr-FR" i="1" dirty="0">
                <a:solidFill>
                  <a:srgbClr val="FDCD36"/>
                </a:solidFill>
              </a:rPr>
              <a:t>langages, sciences</a:t>
            </a:r>
          </a:p>
          <a:p>
            <a:pPr algn="ctr"/>
            <a:r>
              <a:rPr lang="fr-FR" sz="3600" b="1" dirty="0">
                <a:solidFill>
                  <a:srgbClr val="FDCD36"/>
                </a:solidFill>
              </a:rPr>
              <a:t>1 - L’air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A17CB9-CDC9-A047-8C72-66AB6CEFBBC5}"/>
              </a:ext>
            </a:extLst>
          </p:cNvPr>
          <p:cNvSpPr txBox="1"/>
          <p:nvPr/>
        </p:nvSpPr>
        <p:spPr>
          <a:xfrm>
            <a:off x="3845145" y="5998519"/>
            <a:ext cx="31459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4 - Le sous-sol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la Terre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– milieu anaérobie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digesteur à méthane, cimetière</a:t>
            </a:r>
          </a:p>
          <a:p>
            <a:pPr algn="ctr"/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fossiles, mines, métaux, pétrole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C35232-4138-4642-B9EA-4D0CA8E45D20}"/>
              </a:ext>
            </a:extLst>
          </p:cNvPr>
          <p:cNvSpPr txBox="1"/>
          <p:nvPr/>
        </p:nvSpPr>
        <p:spPr>
          <a:xfrm>
            <a:off x="8520802" y="2704033"/>
            <a:ext cx="2118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B050"/>
                </a:solidFill>
              </a:rPr>
              <a:t>sol…</a:t>
            </a:r>
            <a:r>
              <a:rPr lang="fr-FR" sz="1600" i="1" dirty="0" err="1">
                <a:solidFill>
                  <a:srgbClr val="00B050"/>
                </a:solidFill>
              </a:rPr>
              <a:t>itude</a:t>
            </a:r>
            <a:r>
              <a:rPr lang="fr-FR" sz="1600" i="1" dirty="0">
                <a:solidFill>
                  <a:srgbClr val="00B050"/>
                </a:solidFill>
              </a:rPr>
              <a:t> vs société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endémophilie</a:t>
            </a:r>
            <a:endParaRPr lang="fr-FR" sz="1600" dirty="0">
              <a:solidFill>
                <a:srgbClr val="00B050"/>
              </a:solidFill>
            </a:endParaRP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3 - Le sol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solastalgie, </a:t>
            </a:r>
            <a:r>
              <a:rPr lang="fr-FR" sz="1600" b="1" i="1" dirty="0">
                <a:solidFill>
                  <a:srgbClr val="00B050"/>
                </a:solidFill>
              </a:rPr>
              <a:t>G. Albrecht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Le lieu, les toponymes</a:t>
            </a:r>
          </a:p>
          <a:p>
            <a:pPr algn="ctr"/>
            <a:r>
              <a:rPr lang="fr-FR" sz="1600" i="1" dirty="0">
                <a:solidFill>
                  <a:srgbClr val="00B050"/>
                </a:solidFill>
              </a:rPr>
              <a:t>locus, logos, légume</a:t>
            </a:r>
          </a:p>
          <a:p>
            <a:pPr algn="ctr"/>
            <a:r>
              <a:rPr lang="fr-FR" sz="1600" b="1" i="1" dirty="0">
                <a:solidFill>
                  <a:srgbClr val="00B050"/>
                </a:solidFill>
              </a:rPr>
              <a:t>Robert Harrison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35A0B24-A24D-704E-BFE1-B6789C5BD2AF}"/>
              </a:ext>
            </a:extLst>
          </p:cNvPr>
          <p:cNvCxnSpPr>
            <a:cxnSpLocks/>
            <a:stCxn id="5" idx="1"/>
            <a:endCxn id="4" idx="0"/>
          </p:cNvCxnSpPr>
          <p:nvPr/>
        </p:nvCxnSpPr>
        <p:spPr>
          <a:xfrm flipH="1">
            <a:off x="1088655" y="868667"/>
            <a:ext cx="3082576" cy="174303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C5500-1C68-9048-806E-E104791683DC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44152" y="868667"/>
            <a:ext cx="2936075" cy="183536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2DA7AA-2A74-BC41-B0C0-4D857C4007D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407692" y="1622719"/>
            <a:ext cx="10448" cy="437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D55580-7EAE-CF42-A24E-096199B23FF7}"/>
              </a:ext>
            </a:extLst>
          </p:cNvPr>
          <p:cNvCxnSpPr>
            <a:cxnSpLocks/>
            <a:stCxn id="6" idx="1"/>
            <a:endCxn id="4" idx="2"/>
          </p:cNvCxnSpPr>
          <p:nvPr/>
        </p:nvCxnSpPr>
        <p:spPr>
          <a:xfrm flipH="1" flipV="1">
            <a:off x="1088655" y="4920024"/>
            <a:ext cx="2756490" cy="1832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9D31F3-8409-A74B-B84A-736830DF5E0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2101111" y="3765862"/>
            <a:ext cx="641969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02AB60-F202-FD41-95EC-DC082585F8F1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6991134" y="4827691"/>
            <a:ext cx="2589093" cy="192488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7452D2FC-60A0-DE46-B43B-B78F9BE5B562}"/>
              </a:ext>
            </a:extLst>
          </p:cNvPr>
          <p:cNvSpPr/>
          <p:nvPr/>
        </p:nvSpPr>
        <p:spPr>
          <a:xfrm>
            <a:off x="4360580" y="3238928"/>
            <a:ext cx="2094222" cy="1022945"/>
          </a:xfrm>
          <a:prstGeom prst="ellipse">
            <a:avLst/>
          </a:prstGeom>
          <a:solidFill>
            <a:srgbClr val="0E1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communs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3333847-434E-DD42-BA0A-6A16B0B1A487}"/>
              </a:ext>
            </a:extLst>
          </p:cNvPr>
          <p:cNvCxnSpPr>
            <a:cxnSpLocks/>
            <a:stCxn id="30" idx="5"/>
            <a:endCxn id="10" idx="0"/>
          </p:cNvCxnSpPr>
          <p:nvPr/>
        </p:nvCxnSpPr>
        <p:spPr>
          <a:xfrm>
            <a:off x="6148110" y="4112066"/>
            <a:ext cx="605667" cy="3307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ande perforée 7">
            <a:extLst>
              <a:ext uri="{FF2B5EF4-FFF2-40B4-BE49-F238E27FC236}">
                <a16:creationId xmlns:a16="http://schemas.microsoft.com/office/drawing/2014/main" id="{DCB7BD0B-D74E-9045-BDFE-C6615CA0DB4E}"/>
              </a:ext>
            </a:extLst>
          </p:cNvPr>
          <p:cNvSpPr/>
          <p:nvPr/>
        </p:nvSpPr>
        <p:spPr>
          <a:xfrm>
            <a:off x="8324593" y="1496388"/>
            <a:ext cx="2291022" cy="11699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Terre de Liens</a:t>
            </a:r>
          </a:p>
          <a:p>
            <a:pPr algn="ctr"/>
            <a:r>
              <a:rPr lang="fr-FR" sz="1400" dirty="0">
                <a:solidFill>
                  <a:sysClr val="windowText" lastClr="000000"/>
                </a:solidFill>
                <a:hlinkClick r:id="rId3"/>
              </a:rPr>
              <a:t>aquitaine@terredeliens.org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Reprenons la Terre en main</a:t>
            </a:r>
          </a:p>
        </p:txBody>
      </p:sp>
      <p:sp>
        <p:nvSpPr>
          <p:cNvPr id="22" name="Bande perforée 21">
            <a:extLst>
              <a:ext uri="{FF2B5EF4-FFF2-40B4-BE49-F238E27FC236}">
                <a16:creationId xmlns:a16="http://schemas.microsoft.com/office/drawing/2014/main" id="{3404FC70-B45E-5F47-87BE-DB57218AFC21}"/>
              </a:ext>
            </a:extLst>
          </p:cNvPr>
          <p:cNvSpPr/>
          <p:nvPr/>
        </p:nvSpPr>
        <p:spPr>
          <a:xfrm>
            <a:off x="7267681" y="6257579"/>
            <a:ext cx="2853666" cy="866857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Mireille Couturier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Richesses du sous-sol… et dangers !</a:t>
            </a:r>
          </a:p>
        </p:txBody>
      </p:sp>
      <p:sp>
        <p:nvSpPr>
          <p:cNvPr id="24" name="Bande perforée 23">
            <a:extLst>
              <a:ext uri="{FF2B5EF4-FFF2-40B4-BE49-F238E27FC236}">
                <a16:creationId xmlns:a16="http://schemas.microsoft.com/office/drawing/2014/main" id="{BDE1FDA1-47C0-4340-B59F-21614989C014}"/>
              </a:ext>
            </a:extLst>
          </p:cNvPr>
          <p:cNvSpPr/>
          <p:nvPr/>
        </p:nvSpPr>
        <p:spPr>
          <a:xfrm>
            <a:off x="909080" y="167539"/>
            <a:ext cx="3115639" cy="94434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Les Petits Débrouillards-</a:t>
            </a:r>
            <a:r>
              <a:rPr lang="fr-FR" dirty="0" err="1">
                <a:solidFill>
                  <a:sysClr val="windowText" lastClr="000000"/>
                </a:solidFill>
              </a:rPr>
              <a:t>na.org</a:t>
            </a:r>
            <a:endParaRPr lang="fr-FR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Éducation populaire aux sciences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FF50EAF-EDF4-0948-B2B7-5D199FBAD2B2}"/>
              </a:ext>
            </a:extLst>
          </p:cNvPr>
          <p:cNvCxnSpPr>
            <a:cxnSpLocks/>
            <a:stCxn id="30" idx="3"/>
            <a:endCxn id="15" idx="0"/>
          </p:cNvCxnSpPr>
          <p:nvPr/>
        </p:nvCxnSpPr>
        <p:spPr>
          <a:xfrm flipH="1">
            <a:off x="4050512" y="4112066"/>
            <a:ext cx="616760" cy="3348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22741EA-8924-C745-A448-393E2123FF79}"/>
              </a:ext>
            </a:extLst>
          </p:cNvPr>
          <p:cNvSpPr/>
          <p:nvPr/>
        </p:nvSpPr>
        <p:spPr>
          <a:xfrm>
            <a:off x="5493777" y="4442788"/>
            <a:ext cx="2520000" cy="14773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1 - L’Histoire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des communs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peuples premiers, béguinages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enclosures, Commune, </a:t>
            </a:r>
            <a:r>
              <a:rPr lang="fr-FR" sz="1400" i="1" dirty="0" err="1">
                <a:solidFill>
                  <a:schemeClr val="bg1"/>
                </a:solidFill>
              </a:rPr>
              <a:t>isme</a:t>
            </a:r>
            <a:endParaRPr lang="fr-FR" sz="1400" i="1" dirty="0">
              <a:solidFill>
                <a:schemeClr val="bg1"/>
              </a:solidFill>
            </a:endParaRP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Communautés, éco-hameau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aireaux, quéreux, chemins… </a:t>
            </a:r>
          </a:p>
          <a:p>
            <a:pPr algn="ctr"/>
            <a:endParaRPr lang="fr-FR" sz="160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6598B4D-B5AA-EE49-B579-6450E88D83BB}"/>
              </a:ext>
            </a:extLst>
          </p:cNvPr>
          <p:cNvSpPr/>
          <p:nvPr/>
        </p:nvSpPr>
        <p:spPr>
          <a:xfrm>
            <a:off x="2790512" y="4446886"/>
            <a:ext cx="2520000" cy="14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 – Les Types de biens :   le test du partage</a:t>
            </a: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Pierre Calame</a:t>
            </a:r>
          </a:p>
          <a:p>
            <a:pPr algn="ctr"/>
            <a:r>
              <a:rPr lang="fr-FR" sz="1600" dirty="0"/>
              <a:t>La taille et l’échelle : </a:t>
            </a:r>
            <a:r>
              <a:rPr lang="fr-FR" sz="1600" dirty="0">
                <a:solidFill>
                  <a:srgbClr val="FFFF00"/>
                </a:solidFill>
              </a:rPr>
              <a:t>Olivier Rey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1EC63B-3674-1A49-87F2-735A0A6C2429}"/>
              </a:ext>
            </a:extLst>
          </p:cNvPr>
          <p:cNvSpPr/>
          <p:nvPr/>
        </p:nvSpPr>
        <p:spPr>
          <a:xfrm>
            <a:off x="4099286" y="3166697"/>
            <a:ext cx="2633986" cy="1192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977E63-1ABF-C44D-88D6-4BE27B8334E2}"/>
              </a:ext>
            </a:extLst>
          </p:cNvPr>
          <p:cNvSpPr txBox="1"/>
          <p:nvPr/>
        </p:nvSpPr>
        <p:spPr>
          <a:xfrm>
            <a:off x="6454802" y="332695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Humains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A293F1-02D6-AD40-8430-A226694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01C-BA4B-FF4B-8955-4F5BAE7B78D2}" type="datetime6">
              <a:rPr lang="fr-FR" smtClean="0"/>
              <a:t>octobre 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52D2747-C88E-5041-A0E8-2717944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8</a:t>
            </a:fld>
            <a:endParaRPr lang="fr-FR"/>
          </a:p>
        </p:txBody>
      </p:sp>
      <p:sp>
        <p:nvSpPr>
          <p:cNvPr id="33" name="Bande perforée 32">
            <a:extLst>
              <a:ext uri="{FF2B5EF4-FFF2-40B4-BE49-F238E27FC236}">
                <a16:creationId xmlns:a16="http://schemas.microsoft.com/office/drawing/2014/main" id="{EA408A13-CE61-254C-BA1A-02E194DDD0A3}"/>
              </a:ext>
            </a:extLst>
          </p:cNvPr>
          <p:cNvSpPr/>
          <p:nvPr/>
        </p:nvSpPr>
        <p:spPr>
          <a:xfrm>
            <a:off x="183740" y="5047614"/>
            <a:ext cx="2262072" cy="137021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Alice Perron – SYMBA</a:t>
            </a:r>
          </a:p>
          <a:p>
            <a:pPr algn="ctr"/>
            <a:r>
              <a:rPr lang="fr-FR" sz="1400" i="1" dirty="0">
                <a:solidFill>
                  <a:sysClr val="windowText" lastClr="000000"/>
                </a:solidFill>
              </a:rPr>
              <a:t>Syndicat de bassin</a:t>
            </a:r>
          </a:p>
          <a:p>
            <a:pPr algn="ctr"/>
            <a:r>
              <a:rPr lang="fr-FR" sz="1600" dirty="0">
                <a:solidFill>
                  <a:sysClr val="windowText" lastClr="000000"/>
                </a:solidFill>
                <a:hlinkClick r:id="rId4"/>
              </a:rPr>
              <a:t>alice.perron@symba.fr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3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44E5C92-3D6B-D044-8CC5-07774944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93" y="485863"/>
            <a:ext cx="9000290" cy="658692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FDB19D-5F1C-1947-BAE4-75BDA14E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1057-6ED7-784F-BAAE-905B5CB73298}" type="datetime6">
              <a:rPr lang="fr-FR" smtClean="0"/>
              <a:t>octobre 23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E6B9E9-0EF1-804C-809F-773025B6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C89-F3FA-5C42-B89E-23CA69BB9EF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150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2122</Words>
  <Application>Microsoft Macintosh PowerPoint</Application>
  <PresentationFormat>Personnalisé</PresentationFormat>
  <Paragraphs>449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            Petite bibliographie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ADAM</dc:creator>
  <cp:lastModifiedBy>Michel ADAM</cp:lastModifiedBy>
  <cp:revision>21</cp:revision>
  <cp:lastPrinted>2023-10-13T13:29:22Z</cp:lastPrinted>
  <dcterms:created xsi:type="dcterms:W3CDTF">2023-10-13T09:57:25Z</dcterms:created>
  <dcterms:modified xsi:type="dcterms:W3CDTF">2023-10-15T14:29:56Z</dcterms:modified>
</cp:coreProperties>
</file>